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7315200" cy="9601200"/>
  <p:embeddedFontLst>
    <p:embeddedFont>
      <p:font typeface="Garamon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Garamond-bold.fntdata"/><Relationship Id="rId23" Type="http://schemas.openxmlformats.org/officeDocument/2006/relationships/font" Target="fonts/Garamo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Garamond-boldItalic.fntdata"/><Relationship Id="rId25" Type="http://schemas.openxmlformats.org/officeDocument/2006/relationships/font" Target="fonts/Garamond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375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/>
        </p:nvSpPr>
        <p:spPr>
          <a:xfrm>
            <a:off x="4143375" y="9120187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en-US" sz="13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560"/>
              </a:spcBef>
              <a:spcAft>
                <a:spcPts val="0"/>
              </a:spcAft>
              <a:buSzPts val="1820"/>
              <a:buFont typeface="Noto Sans Symbols"/>
              <a:buNone/>
              <a:defRPr sz="2800"/>
            </a:lvl1pPr>
            <a:lvl2pPr lvl="1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❑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 sz="1800"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9pPr>
          </a:lstStyle>
          <a:p/>
        </p:txBody>
      </p:sp>
      <p:sp>
        <p:nvSpPr>
          <p:cNvPr id="84" name="Google Shape;84;p12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❑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 sz="1800"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indent="-314325" lvl="4" marL="22860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60680" lvl="0" marL="45720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indent="-335280" lvl="1" marL="914400" algn="l">
              <a:spcBef>
                <a:spcPts val="560"/>
              </a:spcBef>
              <a:spcAft>
                <a:spcPts val="0"/>
              </a:spcAft>
              <a:buSzPts val="1680"/>
              <a:buChar char="❑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indent="-317500" lvl="3" marL="1828800" algn="l">
              <a:spcBef>
                <a:spcPts val="400"/>
              </a:spcBef>
              <a:spcAft>
                <a:spcPts val="0"/>
              </a:spcAft>
              <a:buSzPts val="1400"/>
              <a:buChar char="❑"/>
              <a:defRPr sz="2000"/>
            </a:lvl4pPr>
            <a:lvl5pPr indent="-323850" lvl="4" marL="22860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5pPr>
            <a:lvl6pPr indent="-323850" lvl="5" marL="27432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6pPr>
            <a:lvl7pPr indent="-323850" lvl="6" marL="32004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7pPr>
            <a:lvl8pPr indent="-323850" lvl="7" marL="36576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8pPr>
            <a:lvl9pPr indent="-323850" lvl="8" marL="411480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9pPr>
          </a:lstStyle>
          <a:p/>
        </p:txBody>
      </p:sp>
      <p:sp>
        <p:nvSpPr>
          <p:cNvPr id="59" name="Google Shape;59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75" name="Google Shape;75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❑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❑"/>
              <a:defRPr sz="1600"/>
            </a:lvl4pPr>
            <a:lvl5pPr indent="-304800" lvl="4" marL="22860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5pPr>
            <a:lvl6pPr indent="-304800" lvl="5" marL="27432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6pPr>
            <a:lvl7pPr indent="-304800" lvl="6" marL="32004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7pPr>
            <a:lvl8pPr indent="-304800" lvl="7" marL="36576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8pPr>
            <a:lvl9pPr indent="-304800" lvl="8" marL="411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9pPr>
          </a:lstStyle>
          <a:p/>
        </p:txBody>
      </p:sp>
      <p:sp>
        <p:nvSpPr>
          <p:cNvPr id="76" name="Google Shape;76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2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77" name="Google Shape;77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04800" lvl="1" marL="914400" algn="l">
              <a:spcBef>
                <a:spcPts val="400"/>
              </a:spcBef>
              <a:spcAft>
                <a:spcPts val="0"/>
              </a:spcAft>
              <a:buSzPts val="1200"/>
              <a:buChar char="❑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9719" lvl="3" marL="1828800" algn="l">
              <a:spcBef>
                <a:spcPts val="320"/>
              </a:spcBef>
              <a:spcAft>
                <a:spcPts val="0"/>
              </a:spcAft>
              <a:buSzPts val="1120"/>
              <a:buChar char="❑"/>
              <a:defRPr sz="1600"/>
            </a:lvl4pPr>
            <a:lvl5pPr indent="-304800" lvl="4" marL="22860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5pPr>
            <a:lvl6pPr indent="-304800" lvl="5" marL="27432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6pPr>
            <a:lvl7pPr indent="-304800" lvl="6" marL="32004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7pPr>
            <a:lvl8pPr indent="-304800" lvl="7" marL="36576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8pPr>
            <a:lvl9pPr indent="-304800" lvl="8" marL="4114800" algn="l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09600" y="1219200"/>
            <a:ext cx="7924800" cy="914400"/>
          </a:xfrm>
          <a:custGeom>
            <a:rect b="b" l="l" r="r" t="t"/>
            <a:pathLst>
              <a:path extrusionOk="0" h="1000" w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miter lim="524288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1981200" y="3962400"/>
            <a:ext cx="6511925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242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766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9405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5242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766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9405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381000" y="228600"/>
            <a:ext cx="8229600" cy="609600"/>
          </a:xfrm>
          <a:custGeom>
            <a:rect b="b" l="l" r="r" t="t"/>
            <a:pathLst>
              <a:path extrusionOk="0" h="1000" w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524288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Google Shape;30;p3"/>
          <p:cNvCxnSpPr/>
          <p:nvPr/>
        </p:nvCxnSpPr>
        <p:spPr>
          <a:xfrm>
            <a:off x="457200" y="6172200"/>
            <a:ext cx="8229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ctr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Garamond"/>
              <a:buNone/>
            </a:pPr>
            <a:r>
              <a:rPr b="0" i="0" lang="en-US" sz="50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Morphological Operators</a:t>
            </a:r>
            <a:endParaRPr/>
          </a:p>
        </p:txBody>
      </p:sp>
      <p:sp>
        <p:nvSpPr>
          <p:cNvPr id="100" name="Google Shape;100;p14"/>
          <p:cNvSpPr txBox="1"/>
          <p:nvPr>
            <p:ph idx="1" type="subTitle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20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 111: Digital Image Processing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Region Filling</a:t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190750"/>
            <a:ext cx="5500687" cy="328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Region Filling</a:t>
            </a:r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800" y="381000"/>
            <a:ext cx="4211637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Connected Components</a:t>
            </a: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066800"/>
            <a:ext cx="5715000" cy="4951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Gray Scale: Dilation and Erosion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447800"/>
            <a:ext cx="2455862" cy="268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3737" y="1447800"/>
            <a:ext cx="253682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2487" y="1447800"/>
            <a:ext cx="2525712" cy="269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1219200" y="4114800"/>
            <a:ext cx="971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</a:t>
            </a: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3200400" y="4189412"/>
            <a:ext cx="25908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Dilation: Brighter where small dark details are reduced</a:t>
            </a: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5943600" y="4191000"/>
            <a:ext cx="25908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Erosion: Darker where small bright details are reduced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Gray Scale: Opening and Closing</a:t>
            </a:r>
            <a:endParaRPr/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1447800"/>
            <a:ext cx="5410200" cy="268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1447800"/>
            <a:ext cx="2455862" cy="268128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1143000" y="4114800"/>
            <a:ext cx="971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</a:t>
            </a:r>
            <a:endParaRPr/>
          </a:p>
        </p:txBody>
      </p:sp>
      <p:sp>
        <p:nvSpPr>
          <p:cNvPr id="199" name="Google Shape;199;p27"/>
          <p:cNvSpPr txBox="1"/>
          <p:nvPr/>
        </p:nvSpPr>
        <p:spPr>
          <a:xfrm>
            <a:off x="3124200" y="4189412"/>
            <a:ext cx="2590800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Opening: Reduces small bright details with little effect on dark areas.</a:t>
            </a:r>
            <a:endParaRPr/>
          </a:p>
        </p:txBody>
      </p:sp>
      <p:sp>
        <p:nvSpPr>
          <p:cNvPr id="200" name="Google Shape;200;p27"/>
          <p:cNvSpPr txBox="1"/>
          <p:nvPr/>
        </p:nvSpPr>
        <p:spPr>
          <a:xfrm>
            <a:off x="5867400" y="4191000"/>
            <a:ext cx="25908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Closing: Reduces small dark details with little effect on bright areas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Smoothing: Opening and then Closing</a:t>
            </a:r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447800"/>
            <a:ext cx="2455862" cy="268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447800"/>
            <a:ext cx="2743200" cy="271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Gradient: Dilation - Erosion</a:t>
            </a:r>
            <a:endParaRPr/>
          </a:p>
        </p:txBody>
      </p:sp>
      <p:pic>
        <p:nvPicPr>
          <p:cNvPr id="213" name="Google Shape;21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1890712"/>
            <a:ext cx="267652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" y="1890712"/>
            <a:ext cx="2455862" cy="268128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9"/>
          <p:cNvSpPr txBox="1"/>
          <p:nvPr/>
        </p:nvSpPr>
        <p:spPr>
          <a:xfrm>
            <a:off x="5638800" y="2895600"/>
            <a:ext cx="33528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Morphological Edge Detector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Direction Independent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Dilation</a:t>
            </a:r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771525"/>
            <a:ext cx="4594225" cy="53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Dilation: Join Broken Segments</a:t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828800"/>
            <a:ext cx="7086600" cy="42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Erosion</a:t>
            </a: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066800"/>
            <a:ext cx="5643562" cy="49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Garamond"/>
              <a:buNone/>
            </a:pPr>
            <a:r>
              <a:rPr b="0" i="0" lang="en-US" sz="3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Erosion and Dilation: Eliminating Irrelevant Details</a:t>
            </a: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2547937"/>
            <a:ext cx="7158037" cy="2674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Opening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677987"/>
            <a:ext cx="6553200" cy="434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Closing</a:t>
            </a:r>
            <a:endParaRPr/>
          </a:p>
        </p:txBody>
      </p:sp>
      <p:grpSp>
        <p:nvGrpSpPr>
          <p:cNvPr id="142" name="Google Shape;142;p20"/>
          <p:cNvGrpSpPr/>
          <p:nvPr/>
        </p:nvGrpSpPr>
        <p:grpSpPr>
          <a:xfrm>
            <a:off x="1676400" y="1371600"/>
            <a:ext cx="5867400" cy="4724400"/>
            <a:chOff x="1653" y="864"/>
            <a:chExt cx="2454" cy="1971"/>
          </a:xfrm>
        </p:grpSpPr>
        <p:pic>
          <p:nvPicPr>
            <p:cNvPr id="143" name="Google Shape;143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53" y="1485"/>
              <a:ext cx="2454" cy="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56" y="864"/>
              <a:ext cx="1086" cy="5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Opening and Closing: Noise Filter</a:t>
            </a:r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952500"/>
            <a:ext cx="5410200" cy="5176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Garamond"/>
              <a:buNone/>
            </a:pPr>
            <a:r>
              <a:rPr b="0" i="0" lang="en-US" sz="4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Boundary Extraction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1951037"/>
            <a:ext cx="5495925" cy="368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